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0" r:id="rId6"/>
    <p:sldId id="266" r:id="rId7"/>
    <p:sldId id="267" r:id="rId8"/>
    <p:sldId id="263" r:id="rId9"/>
    <p:sldId id="268" r:id="rId10"/>
    <p:sldId id="261" r:id="rId11"/>
    <p:sldId id="269" r:id="rId12"/>
    <p:sldId id="264" r:id="rId13"/>
    <p:sldId id="265" r:id="rId14"/>
    <p:sldId id="270" r:id="rId15"/>
    <p:sldId id="271" r:id="rId16"/>
    <p:sldId id="272" r:id="rId17"/>
    <p:sldId id="273" r:id="rId18"/>
    <p:sldId id="274" r:id="rId19"/>
    <p:sldId id="276" r:id="rId20"/>
    <p:sldId id="275" r:id="rId21"/>
    <p:sldId id="277" r:id="rId22"/>
    <p:sldId id="278" r:id="rId23"/>
    <p:sldId id="280" r:id="rId24"/>
    <p:sldId id="279" r:id="rId25"/>
    <p:sldId id="281" r:id="rId26"/>
    <p:sldId id="282" r:id="rId27"/>
    <p:sldId id="283" r:id="rId28"/>
    <p:sldId id="284" r:id="rId29"/>
    <p:sldId id="25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FF00"/>
    <a:srgbClr val="3399FF"/>
    <a:srgbClr val="00FF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1857E3-7DBF-4899-9402-3E4BAEAD6F1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47ED8-536F-4FB0-B2E0-C8790AE39569}" type="slidenum">
              <a:rPr lang="en-US" smtClean="0"/>
              <a:t>‹#›</a:t>
            </a:fld>
            <a:endParaRPr lang="en-US"/>
          </a:p>
        </p:txBody>
      </p:sp>
    </p:spTree>
    <p:extLst>
      <p:ext uri="{BB962C8B-B14F-4D97-AF65-F5344CB8AC3E}">
        <p14:creationId xmlns:p14="http://schemas.microsoft.com/office/powerpoint/2010/main" val="36767570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857E3-7DBF-4899-9402-3E4BAEAD6F1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47ED8-536F-4FB0-B2E0-C8790AE39569}" type="slidenum">
              <a:rPr lang="en-US" smtClean="0"/>
              <a:t>‹#›</a:t>
            </a:fld>
            <a:endParaRPr lang="en-US"/>
          </a:p>
        </p:txBody>
      </p:sp>
    </p:spTree>
    <p:extLst>
      <p:ext uri="{BB962C8B-B14F-4D97-AF65-F5344CB8AC3E}">
        <p14:creationId xmlns:p14="http://schemas.microsoft.com/office/powerpoint/2010/main" val="260037624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857E3-7DBF-4899-9402-3E4BAEAD6F1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47ED8-536F-4FB0-B2E0-C8790AE39569}" type="slidenum">
              <a:rPr lang="en-US" smtClean="0"/>
              <a:t>‹#›</a:t>
            </a:fld>
            <a:endParaRPr lang="en-US"/>
          </a:p>
        </p:txBody>
      </p:sp>
    </p:spTree>
    <p:extLst>
      <p:ext uri="{BB962C8B-B14F-4D97-AF65-F5344CB8AC3E}">
        <p14:creationId xmlns:p14="http://schemas.microsoft.com/office/powerpoint/2010/main" val="34295472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1857E3-7DBF-4899-9402-3E4BAEAD6F1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47ED8-536F-4FB0-B2E0-C8790AE39569}" type="slidenum">
              <a:rPr lang="en-US" smtClean="0"/>
              <a:t>‹#›</a:t>
            </a:fld>
            <a:endParaRPr lang="en-US"/>
          </a:p>
        </p:txBody>
      </p:sp>
    </p:spTree>
    <p:extLst>
      <p:ext uri="{BB962C8B-B14F-4D97-AF65-F5344CB8AC3E}">
        <p14:creationId xmlns:p14="http://schemas.microsoft.com/office/powerpoint/2010/main" val="401593767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1857E3-7DBF-4899-9402-3E4BAEAD6F13}" type="datetimeFigureOut">
              <a:rPr lang="en-US" smtClean="0"/>
              <a:t>4/18/2013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147ED8-536F-4FB0-B2E0-C8790AE39569}" type="slidenum">
              <a:rPr lang="en-US" smtClean="0"/>
              <a:t>‹#›</a:t>
            </a:fld>
            <a:endParaRPr lang="en-US"/>
          </a:p>
        </p:txBody>
      </p:sp>
    </p:spTree>
    <p:extLst>
      <p:ext uri="{BB962C8B-B14F-4D97-AF65-F5344CB8AC3E}">
        <p14:creationId xmlns:p14="http://schemas.microsoft.com/office/powerpoint/2010/main" val="30893636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1857E3-7DBF-4899-9402-3E4BAEAD6F13}"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47ED8-536F-4FB0-B2E0-C8790AE39569}" type="slidenum">
              <a:rPr lang="en-US" smtClean="0"/>
              <a:t>‹#›</a:t>
            </a:fld>
            <a:endParaRPr lang="en-US"/>
          </a:p>
        </p:txBody>
      </p:sp>
    </p:spTree>
    <p:extLst>
      <p:ext uri="{BB962C8B-B14F-4D97-AF65-F5344CB8AC3E}">
        <p14:creationId xmlns:p14="http://schemas.microsoft.com/office/powerpoint/2010/main" val="18077513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1857E3-7DBF-4899-9402-3E4BAEAD6F13}" type="datetimeFigureOut">
              <a:rPr lang="en-US" smtClean="0"/>
              <a:t>4/18/2013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147ED8-536F-4FB0-B2E0-C8790AE39569}" type="slidenum">
              <a:rPr lang="en-US" smtClean="0"/>
              <a:t>‹#›</a:t>
            </a:fld>
            <a:endParaRPr lang="en-US"/>
          </a:p>
        </p:txBody>
      </p:sp>
    </p:spTree>
    <p:extLst>
      <p:ext uri="{BB962C8B-B14F-4D97-AF65-F5344CB8AC3E}">
        <p14:creationId xmlns:p14="http://schemas.microsoft.com/office/powerpoint/2010/main" val="189385076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1857E3-7DBF-4899-9402-3E4BAEAD6F13}" type="datetimeFigureOut">
              <a:rPr lang="en-US" smtClean="0"/>
              <a:t>4/18/2013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147ED8-536F-4FB0-B2E0-C8790AE39569}" type="slidenum">
              <a:rPr lang="en-US" smtClean="0"/>
              <a:t>‹#›</a:t>
            </a:fld>
            <a:endParaRPr lang="en-US"/>
          </a:p>
        </p:txBody>
      </p:sp>
    </p:spTree>
    <p:extLst>
      <p:ext uri="{BB962C8B-B14F-4D97-AF65-F5344CB8AC3E}">
        <p14:creationId xmlns:p14="http://schemas.microsoft.com/office/powerpoint/2010/main" val="80824152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1857E3-7DBF-4899-9402-3E4BAEAD6F13}" type="datetimeFigureOut">
              <a:rPr lang="en-US" smtClean="0"/>
              <a:t>4/18/2013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147ED8-536F-4FB0-B2E0-C8790AE39569}" type="slidenum">
              <a:rPr lang="en-US" smtClean="0"/>
              <a:t>‹#›</a:t>
            </a:fld>
            <a:endParaRPr lang="en-US"/>
          </a:p>
        </p:txBody>
      </p:sp>
    </p:spTree>
    <p:extLst>
      <p:ext uri="{BB962C8B-B14F-4D97-AF65-F5344CB8AC3E}">
        <p14:creationId xmlns:p14="http://schemas.microsoft.com/office/powerpoint/2010/main" val="14122146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1857E3-7DBF-4899-9402-3E4BAEAD6F13}"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47ED8-536F-4FB0-B2E0-C8790AE39569}" type="slidenum">
              <a:rPr lang="en-US" smtClean="0"/>
              <a:t>‹#›</a:t>
            </a:fld>
            <a:endParaRPr lang="en-US"/>
          </a:p>
        </p:txBody>
      </p:sp>
    </p:spTree>
    <p:extLst>
      <p:ext uri="{BB962C8B-B14F-4D97-AF65-F5344CB8AC3E}">
        <p14:creationId xmlns:p14="http://schemas.microsoft.com/office/powerpoint/2010/main" val="306286993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1857E3-7DBF-4899-9402-3E4BAEAD6F13}" type="datetimeFigureOut">
              <a:rPr lang="en-US" smtClean="0"/>
              <a:t>4/18/2013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147ED8-536F-4FB0-B2E0-C8790AE39569}" type="slidenum">
              <a:rPr lang="en-US" smtClean="0"/>
              <a:t>‹#›</a:t>
            </a:fld>
            <a:endParaRPr lang="en-US"/>
          </a:p>
        </p:txBody>
      </p:sp>
    </p:spTree>
    <p:extLst>
      <p:ext uri="{BB962C8B-B14F-4D97-AF65-F5344CB8AC3E}">
        <p14:creationId xmlns:p14="http://schemas.microsoft.com/office/powerpoint/2010/main" val="163479077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66"/>
            </a:gs>
            <a:gs pos="75000">
              <a:schemeClr val="accent1">
                <a:tint val="44500"/>
                <a:satMod val="160000"/>
              </a:schemeClr>
            </a:gs>
            <a:gs pos="100000">
              <a:schemeClr val="accent1">
                <a:tint val="23500"/>
                <a:satMod val="160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1857E3-7DBF-4899-9402-3E4BAEAD6F13}" type="datetimeFigureOut">
              <a:rPr lang="en-US" smtClean="0"/>
              <a:t>4/18/2013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147ED8-536F-4FB0-B2E0-C8790AE39569}" type="slidenum">
              <a:rPr lang="en-US" smtClean="0"/>
              <a:t>‹#›</a:t>
            </a:fld>
            <a:endParaRPr lang="en-US"/>
          </a:p>
        </p:txBody>
      </p:sp>
    </p:spTree>
    <p:extLst>
      <p:ext uri="{BB962C8B-B14F-4D97-AF65-F5344CB8AC3E}">
        <p14:creationId xmlns:p14="http://schemas.microsoft.com/office/powerpoint/2010/main" val="630991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eric-carle.com/ECbooks.html" TargetMode="External"/><Relationship Id="rId2" Type="http://schemas.openxmlformats.org/officeDocument/2006/relationships/hyperlink" Target="http://www.barnesandnoble.com/" TargetMode="External"/><Relationship Id="rId1" Type="http://schemas.openxmlformats.org/officeDocument/2006/relationships/slideLayout" Target="../slideLayouts/slideLayout2.xml"/><Relationship Id="rId5" Type="http://schemas.openxmlformats.org/officeDocument/2006/relationships/hyperlink" Target="http://www.jennyjvalentine.com/TESOL%20Overview/Calla%20Group%20Unit%20Plan%20Literature.pdf" TargetMode="External"/><Relationship Id="rId4" Type="http://schemas.openxmlformats.org/officeDocument/2006/relationships/hyperlink" Target="http://www.teachingheart.net/veryhungrycaterpillar.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b="1" u="sng" dirty="0" smtClean="0">
                <a:solidFill>
                  <a:srgbClr val="FF33CC"/>
                </a:solidFill>
              </a:rPr>
              <a:t>Eric Carle</a:t>
            </a:r>
            <a:endParaRPr lang="en-US" b="1" u="sng" dirty="0">
              <a:solidFill>
                <a:srgbClr val="FF33CC"/>
              </a:solidFill>
            </a:endParaRPr>
          </a:p>
        </p:txBody>
      </p:sp>
      <p:sp>
        <p:nvSpPr>
          <p:cNvPr id="3" name="Subtitle 2"/>
          <p:cNvSpPr>
            <a:spLocks noGrp="1"/>
          </p:cNvSpPr>
          <p:nvPr>
            <p:ph type="subTitle" idx="1"/>
          </p:nvPr>
        </p:nvSpPr>
        <p:spPr>
          <a:xfrm>
            <a:off x="1447800" y="4572000"/>
            <a:ext cx="6400800" cy="1752600"/>
          </a:xfrm>
        </p:spPr>
        <p:txBody>
          <a:bodyPr/>
          <a:lstStyle/>
          <a:p>
            <a:r>
              <a:rPr lang="en-US" dirty="0" smtClean="0">
                <a:solidFill>
                  <a:srgbClr val="FF33CC"/>
                </a:solidFill>
              </a:rPr>
              <a:t>By Traci Bohlmeyer</a:t>
            </a:r>
            <a:endParaRPr lang="en-US" dirty="0">
              <a:solidFill>
                <a:srgbClr val="FF33CC"/>
              </a:solidFill>
            </a:endParaRPr>
          </a:p>
        </p:txBody>
      </p:sp>
    </p:spTree>
    <p:extLst>
      <p:ext uri="{BB962C8B-B14F-4D97-AF65-F5344CB8AC3E}">
        <p14:creationId xmlns:p14="http://schemas.microsoft.com/office/powerpoint/2010/main" val="34787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t>Pancakes, Pancakes!</a:t>
            </a:r>
            <a:endParaRPr lang="en-US" dirty="0"/>
          </a:p>
        </p:txBody>
      </p:sp>
      <p:sp>
        <p:nvSpPr>
          <p:cNvPr id="3" name="Content Placeholder 2"/>
          <p:cNvSpPr>
            <a:spLocks noGrp="1"/>
          </p:cNvSpPr>
          <p:nvPr>
            <p:ph idx="1"/>
          </p:nvPr>
        </p:nvSpPr>
        <p:spPr>
          <a:xfrm>
            <a:off x="457200" y="1524000"/>
            <a:ext cx="8229600" cy="4525963"/>
          </a:xfrm>
        </p:spPr>
        <p:txBody>
          <a:bodyPr/>
          <a:lstStyle/>
          <a:p>
            <a:r>
              <a:rPr lang="en-US" dirty="0" smtClean="0"/>
              <a:t>1970</a:t>
            </a:r>
          </a:p>
          <a:p>
            <a:r>
              <a:rPr lang="en-US" dirty="0" smtClean="0"/>
              <a:t>Jack wants some pancakes, but first he must gather eggs from the chickens, wheat from </a:t>
            </a:r>
            <a:r>
              <a:rPr lang="en-US" dirty="0" smtClean="0">
                <a:effectLst/>
              </a:rPr>
              <a:t>the farmer</a:t>
            </a:r>
            <a:r>
              <a:rPr lang="en-US" dirty="0" smtClean="0"/>
              <a:t>, flour from the miller, milk from the cow, etc. His mother shows him how to cook and flip them, and hungry Jack knows what to do with them next.</a:t>
            </a:r>
          </a:p>
          <a:p>
            <a:r>
              <a:rPr lang="en-US" dirty="0" smtClean="0"/>
              <a:t>Rank-3</a:t>
            </a:r>
            <a:endParaRPr lang="en-US" dirty="0"/>
          </a:p>
        </p:txBody>
      </p:sp>
    </p:spTree>
    <p:extLst>
      <p:ext uri="{BB962C8B-B14F-4D97-AF65-F5344CB8AC3E}">
        <p14:creationId xmlns:p14="http://schemas.microsoft.com/office/powerpoint/2010/main" val="283223852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609600"/>
            <a:ext cx="7219437" cy="5432448"/>
          </a:xfrm>
        </p:spPr>
      </p:pic>
    </p:spTree>
    <p:extLst>
      <p:ext uri="{BB962C8B-B14F-4D97-AF65-F5344CB8AC3E}">
        <p14:creationId xmlns:p14="http://schemas.microsoft.com/office/powerpoint/2010/main" val="377390487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Do You Want To Be My Friend?</a:t>
            </a:r>
            <a:endParaRPr lang="en-US" dirty="0"/>
          </a:p>
        </p:txBody>
      </p:sp>
      <p:sp>
        <p:nvSpPr>
          <p:cNvPr id="3" name="Content Placeholder 2"/>
          <p:cNvSpPr>
            <a:spLocks noGrp="1"/>
          </p:cNvSpPr>
          <p:nvPr>
            <p:ph idx="1"/>
          </p:nvPr>
        </p:nvSpPr>
        <p:spPr>
          <a:xfrm>
            <a:off x="457200" y="1752600"/>
            <a:ext cx="8229600" cy="4525963"/>
          </a:xfrm>
        </p:spPr>
        <p:txBody>
          <a:bodyPr/>
          <a:lstStyle/>
          <a:p>
            <a:r>
              <a:rPr lang="en-US" dirty="0" smtClean="0"/>
              <a:t>1971</a:t>
            </a:r>
          </a:p>
          <a:p>
            <a:r>
              <a:rPr lang="en-US" dirty="0" smtClean="0"/>
              <a:t>A simple story on the universal theme of friendship.</a:t>
            </a:r>
          </a:p>
          <a:p>
            <a:r>
              <a:rPr lang="en-US" dirty="0" smtClean="0"/>
              <a:t>Rank-4</a:t>
            </a:r>
          </a:p>
          <a:p>
            <a:pPr marL="0" indent="0">
              <a:buNone/>
            </a:pPr>
            <a:endParaRPr lang="en-US" dirty="0"/>
          </a:p>
        </p:txBody>
      </p:sp>
    </p:spTree>
    <p:extLst>
      <p:ext uri="{BB962C8B-B14F-4D97-AF65-F5344CB8AC3E}">
        <p14:creationId xmlns:p14="http://schemas.microsoft.com/office/powerpoint/2010/main" val="63018859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1" end="1"/>
                                            </p:txEl>
                                          </p:spTgt>
                                        </p:tgtEl>
                                      </p:cBhvr>
                                    </p:animEffect>
                                  </p:childTnLst>
                                </p:cTn>
                              </p:par>
                              <p:par>
                                <p:cTn id="25" presetID="31"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533400"/>
            <a:ext cx="4038600" cy="5561004"/>
          </a:xfrm>
        </p:spPr>
      </p:pic>
    </p:spTree>
    <p:extLst>
      <p:ext uri="{BB962C8B-B14F-4D97-AF65-F5344CB8AC3E}">
        <p14:creationId xmlns:p14="http://schemas.microsoft.com/office/powerpoint/2010/main" val="185698549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Rooster’s Off to See the World</a:t>
            </a:r>
            <a:endParaRPr lang="en-US" dirty="0"/>
          </a:p>
        </p:txBody>
      </p:sp>
      <p:sp>
        <p:nvSpPr>
          <p:cNvPr id="3" name="Content Placeholder 2"/>
          <p:cNvSpPr>
            <a:spLocks noGrp="1"/>
          </p:cNvSpPr>
          <p:nvPr>
            <p:ph idx="1"/>
          </p:nvPr>
        </p:nvSpPr>
        <p:spPr/>
        <p:txBody>
          <a:bodyPr/>
          <a:lstStyle/>
          <a:p>
            <a:r>
              <a:rPr lang="en-US" dirty="0" smtClean="0"/>
              <a:t>1972</a:t>
            </a:r>
          </a:p>
          <a:p>
            <a:r>
              <a:rPr lang="en-US" dirty="0"/>
              <a:t>One </a:t>
            </a:r>
            <a:r>
              <a:rPr lang="en-US" dirty="0" smtClean="0"/>
              <a:t>morning</a:t>
            </a:r>
            <a:r>
              <a:rPr lang="en-US" dirty="0"/>
              <a:t>, a rooster sets off to see the world. Soon he's joined by two cats, then three frogs, then four turtles, then five fish. But </a:t>
            </a:r>
            <a:r>
              <a:rPr lang="en-US" dirty="0" smtClean="0"/>
              <a:t>one by one, his friends return home and leave Rooster alone.</a:t>
            </a:r>
          </a:p>
          <a:p>
            <a:r>
              <a:rPr lang="en-US" dirty="0" smtClean="0"/>
              <a:t>Ranking-4</a:t>
            </a:r>
            <a:endParaRPr lang="en-US" dirty="0"/>
          </a:p>
        </p:txBody>
      </p:sp>
    </p:spTree>
    <p:extLst>
      <p:ext uri="{BB962C8B-B14F-4D97-AF65-F5344CB8AC3E}">
        <p14:creationId xmlns:p14="http://schemas.microsoft.com/office/powerpoint/2010/main" val="81431046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0" end="0"/>
                                            </p:txEl>
                                          </p:spTgt>
                                        </p:tgtEl>
                                        <p:attrNameLst>
                                          <p:attrName>r</p:attrName>
                                        </p:attrNameLst>
                                      </p:cBhvr>
                                    </p:animRot>
                                  </p:childTnLst>
                                </p:cTn>
                              </p:par>
                              <p:par>
                                <p:cTn id="11" presetID="8" presetClass="emph" presetSubtype="0" fill="hold" grpId="0" nodeType="withEffect">
                                  <p:stCondLst>
                                    <p:cond delay="0"/>
                                  </p:stCondLst>
                                  <p:childTnLst>
                                    <p:animRot by="21600000">
                                      <p:cBhvr>
                                        <p:cTn id="12" dur="2000" fill="hold"/>
                                        <p:tgtEl>
                                          <p:spTgt spid="3">
                                            <p:txEl>
                                              <p:pRg st="1" end="1"/>
                                            </p:txEl>
                                          </p:spTgt>
                                        </p:tgtEl>
                                        <p:attrNameLst>
                                          <p:attrName>r</p:attrName>
                                        </p:attrNameLst>
                                      </p:cBhvr>
                                    </p:animRot>
                                  </p:childTnLst>
                                </p:cTn>
                              </p:par>
                              <p:par>
                                <p:cTn id="13" presetID="8" presetClass="emph" presetSubtype="0" fill="hold" grpId="0" nodeType="withEffect">
                                  <p:stCondLst>
                                    <p:cond delay="0"/>
                                  </p:stCondLst>
                                  <p:childTnLst>
                                    <p:animRot by="21600000">
                                      <p:cBhvr>
                                        <p:cTn id="14"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43200" y="762000"/>
            <a:ext cx="3719218" cy="5254133"/>
          </a:xfrm>
        </p:spPr>
      </p:pic>
    </p:spTree>
    <p:extLst>
      <p:ext uri="{BB962C8B-B14F-4D97-AF65-F5344CB8AC3E}">
        <p14:creationId xmlns:p14="http://schemas.microsoft.com/office/powerpoint/2010/main" val="6104111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Walter the Baker</a:t>
            </a:r>
            <a:endParaRPr lang="en-US" dirty="0"/>
          </a:p>
        </p:txBody>
      </p:sp>
      <p:sp>
        <p:nvSpPr>
          <p:cNvPr id="3" name="Content Placeholder 2"/>
          <p:cNvSpPr>
            <a:spLocks noGrp="1"/>
          </p:cNvSpPr>
          <p:nvPr>
            <p:ph idx="1"/>
          </p:nvPr>
        </p:nvSpPr>
        <p:spPr/>
        <p:txBody>
          <a:bodyPr/>
          <a:lstStyle/>
          <a:p>
            <a:r>
              <a:rPr lang="en-US" dirty="0" smtClean="0"/>
              <a:t>1972</a:t>
            </a:r>
          </a:p>
          <a:p>
            <a:r>
              <a:rPr lang="en-US" dirty="0" smtClean="0"/>
              <a:t>Carle retells the legend of how the pretzel </a:t>
            </a:r>
            <a:r>
              <a:rPr lang="en-US" dirty="0"/>
              <a:t>was made. By order of the Duke, Walter the baker must invent a tasty roll through which the rising sun can shine three times. </a:t>
            </a:r>
            <a:endParaRPr lang="en-US" dirty="0" smtClean="0"/>
          </a:p>
          <a:p>
            <a:r>
              <a:rPr lang="en-US" dirty="0" smtClean="0"/>
              <a:t>Rank-2</a:t>
            </a:r>
            <a:endParaRPr lang="en-US" dirty="0"/>
          </a:p>
        </p:txBody>
      </p:sp>
    </p:spTree>
    <p:extLst>
      <p:ext uri="{BB962C8B-B14F-4D97-AF65-F5344CB8AC3E}">
        <p14:creationId xmlns:p14="http://schemas.microsoft.com/office/powerpoint/2010/main" val="33540215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1143000"/>
            <a:ext cx="6565502" cy="4837738"/>
          </a:xfrm>
        </p:spPr>
      </p:pic>
    </p:spTree>
    <p:extLst>
      <p:ext uri="{BB962C8B-B14F-4D97-AF65-F5344CB8AC3E}">
        <p14:creationId xmlns:p14="http://schemas.microsoft.com/office/powerpoint/2010/main" val="154621448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you seen my cat?</a:t>
            </a:r>
            <a:endParaRPr lang="en-US" dirty="0"/>
          </a:p>
        </p:txBody>
      </p:sp>
      <p:sp>
        <p:nvSpPr>
          <p:cNvPr id="3" name="Content Placeholder 2"/>
          <p:cNvSpPr>
            <a:spLocks noGrp="1"/>
          </p:cNvSpPr>
          <p:nvPr>
            <p:ph idx="1"/>
          </p:nvPr>
        </p:nvSpPr>
        <p:spPr/>
        <p:txBody>
          <a:bodyPr/>
          <a:lstStyle/>
          <a:p>
            <a:r>
              <a:rPr lang="en-US" dirty="0" smtClean="0"/>
              <a:t>1973</a:t>
            </a:r>
          </a:p>
          <a:p>
            <a:r>
              <a:rPr lang="en-US" dirty="0"/>
              <a:t>A </a:t>
            </a:r>
            <a:r>
              <a:rPr lang="en-US" dirty="0" smtClean="0"/>
              <a:t>boy’s pet </a:t>
            </a:r>
            <a:r>
              <a:rPr lang="en-US" dirty="0"/>
              <a:t>cat has disappeared and he </a:t>
            </a:r>
            <a:r>
              <a:rPr lang="en-US" dirty="0" smtClean="0"/>
              <a:t>goes to look for it. While looking, the boy comes across many different types of cats.</a:t>
            </a:r>
          </a:p>
          <a:p>
            <a:r>
              <a:rPr lang="en-US" dirty="0" smtClean="0"/>
              <a:t>Rank-3</a:t>
            </a:r>
          </a:p>
          <a:p>
            <a:pPr marL="0" indent="0">
              <a:buNone/>
            </a:pPr>
            <a:endParaRPr lang="en-US" dirty="0"/>
          </a:p>
        </p:txBody>
      </p:sp>
    </p:spTree>
    <p:extLst>
      <p:ext uri="{BB962C8B-B14F-4D97-AF65-F5344CB8AC3E}">
        <p14:creationId xmlns:p14="http://schemas.microsoft.com/office/powerpoint/2010/main" val="236628625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9" presetID="15" presetClass="entr" presetSubtype="0"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25" presetID="15"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838200"/>
            <a:ext cx="3962162" cy="5287963"/>
          </a:xfrm>
        </p:spPr>
      </p:pic>
    </p:spTree>
    <p:extLst>
      <p:ext uri="{BB962C8B-B14F-4D97-AF65-F5344CB8AC3E}">
        <p14:creationId xmlns:p14="http://schemas.microsoft.com/office/powerpoint/2010/main" val="362476909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Eric Carle</a:t>
            </a:r>
            <a:endParaRPr lang="en-US" dirty="0"/>
          </a:p>
        </p:txBody>
      </p:sp>
      <p:sp>
        <p:nvSpPr>
          <p:cNvPr id="3" name="Content Placeholder 2"/>
          <p:cNvSpPr>
            <a:spLocks noGrp="1"/>
          </p:cNvSpPr>
          <p:nvPr>
            <p:ph idx="1"/>
          </p:nvPr>
        </p:nvSpPr>
        <p:spPr/>
        <p:txBody>
          <a:bodyPr>
            <a:normAutofit lnSpcReduction="10000"/>
          </a:bodyPr>
          <a:lstStyle/>
          <a:p>
            <a:r>
              <a:rPr lang="en-US" dirty="0" smtClean="0"/>
              <a:t>Born June 25</a:t>
            </a:r>
            <a:r>
              <a:rPr lang="en-US" baseline="30000" dirty="0" smtClean="0"/>
              <a:t>th</a:t>
            </a:r>
            <a:r>
              <a:rPr lang="en-US" dirty="0" smtClean="0"/>
              <a:t>, 1929 in New York</a:t>
            </a:r>
          </a:p>
          <a:p>
            <a:r>
              <a:rPr lang="en-US" dirty="0" smtClean="0"/>
              <a:t>Moved to Germany when he was 6</a:t>
            </a:r>
          </a:p>
          <a:p>
            <a:r>
              <a:rPr lang="en-US" dirty="0" smtClean="0"/>
              <a:t>Attended school and graduated from a German school</a:t>
            </a:r>
          </a:p>
          <a:p>
            <a:r>
              <a:rPr lang="en-US" dirty="0" smtClean="0"/>
              <a:t>During WWII, Carle was enrolled in the German army and dug trenches on the Siegfried Line</a:t>
            </a:r>
          </a:p>
          <a:p>
            <a:r>
              <a:rPr lang="en-US" dirty="0" smtClean="0"/>
              <a:t>Returned to America in 1952</a:t>
            </a:r>
          </a:p>
          <a:p>
            <a:pPr lvl="1"/>
            <a:r>
              <a:rPr lang="en-US" dirty="0" smtClean="0"/>
              <a:t>With only $40</a:t>
            </a:r>
            <a:endParaRPr lang="en-US" dirty="0"/>
          </a:p>
        </p:txBody>
      </p:sp>
    </p:spTree>
    <p:extLst>
      <p:ext uri="{BB962C8B-B14F-4D97-AF65-F5344CB8AC3E}">
        <p14:creationId xmlns:p14="http://schemas.microsoft.com/office/powerpoint/2010/main" val="25568158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par>
                                <p:cTn id="39" presetID="26" presetClass="entr" presetSubtype="0" fill="hold"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par>
                                <p:cTn id="55" presetID="26" presetClass="entr" presetSubtype="0" fill="hold" nodeType="with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wipe(down)">
                                      <p:cBhvr>
                                        <p:cTn id="57" dur="580">
                                          <p:stCondLst>
                                            <p:cond delay="0"/>
                                          </p:stCondLst>
                                        </p:cTn>
                                        <p:tgtEl>
                                          <p:spTgt spid="3">
                                            <p:txEl>
                                              <p:pRg st="2" end="2"/>
                                            </p:txEl>
                                          </p:spTgt>
                                        </p:tgtEl>
                                      </p:cBhvr>
                                    </p:animEffect>
                                    <p:anim calcmode="lin" valueType="num">
                                      <p:cBhvr>
                                        <p:cTn id="5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2" end="2"/>
                                            </p:txEl>
                                          </p:spTgt>
                                        </p:tgtEl>
                                      </p:cBhvr>
                                      <p:to x="100000" y="60000"/>
                                    </p:animScale>
                                    <p:animScale>
                                      <p:cBhvr>
                                        <p:cTn id="64" dur="166" decel="50000">
                                          <p:stCondLst>
                                            <p:cond delay="676"/>
                                          </p:stCondLst>
                                        </p:cTn>
                                        <p:tgtEl>
                                          <p:spTgt spid="3">
                                            <p:txEl>
                                              <p:pRg st="2" end="2"/>
                                            </p:txEl>
                                          </p:spTgt>
                                        </p:tgtEl>
                                      </p:cBhvr>
                                      <p:to x="100000" y="100000"/>
                                    </p:animScale>
                                    <p:animScale>
                                      <p:cBhvr>
                                        <p:cTn id="65" dur="26">
                                          <p:stCondLst>
                                            <p:cond delay="1312"/>
                                          </p:stCondLst>
                                        </p:cTn>
                                        <p:tgtEl>
                                          <p:spTgt spid="3">
                                            <p:txEl>
                                              <p:pRg st="2" end="2"/>
                                            </p:txEl>
                                          </p:spTgt>
                                        </p:tgtEl>
                                      </p:cBhvr>
                                      <p:to x="100000" y="80000"/>
                                    </p:animScale>
                                    <p:animScale>
                                      <p:cBhvr>
                                        <p:cTn id="66" dur="166" decel="50000">
                                          <p:stCondLst>
                                            <p:cond delay="1338"/>
                                          </p:stCondLst>
                                        </p:cTn>
                                        <p:tgtEl>
                                          <p:spTgt spid="3">
                                            <p:txEl>
                                              <p:pRg st="2" end="2"/>
                                            </p:txEl>
                                          </p:spTgt>
                                        </p:tgtEl>
                                      </p:cBhvr>
                                      <p:to x="100000" y="100000"/>
                                    </p:animScale>
                                    <p:animScale>
                                      <p:cBhvr>
                                        <p:cTn id="67" dur="26">
                                          <p:stCondLst>
                                            <p:cond delay="1642"/>
                                          </p:stCondLst>
                                        </p:cTn>
                                        <p:tgtEl>
                                          <p:spTgt spid="3">
                                            <p:txEl>
                                              <p:pRg st="2" end="2"/>
                                            </p:txEl>
                                          </p:spTgt>
                                        </p:tgtEl>
                                      </p:cBhvr>
                                      <p:to x="100000" y="90000"/>
                                    </p:animScale>
                                    <p:animScale>
                                      <p:cBhvr>
                                        <p:cTn id="68" dur="166" decel="50000">
                                          <p:stCondLst>
                                            <p:cond delay="1668"/>
                                          </p:stCondLst>
                                        </p:cTn>
                                        <p:tgtEl>
                                          <p:spTgt spid="3">
                                            <p:txEl>
                                              <p:pRg st="2" end="2"/>
                                            </p:txEl>
                                          </p:spTgt>
                                        </p:tgtEl>
                                      </p:cBhvr>
                                      <p:to x="100000" y="100000"/>
                                    </p:animScale>
                                    <p:animScale>
                                      <p:cBhvr>
                                        <p:cTn id="69" dur="26">
                                          <p:stCondLst>
                                            <p:cond delay="1808"/>
                                          </p:stCondLst>
                                        </p:cTn>
                                        <p:tgtEl>
                                          <p:spTgt spid="3">
                                            <p:txEl>
                                              <p:pRg st="2" end="2"/>
                                            </p:txEl>
                                          </p:spTgt>
                                        </p:tgtEl>
                                      </p:cBhvr>
                                      <p:to x="100000" y="95000"/>
                                    </p:animScale>
                                    <p:animScale>
                                      <p:cBhvr>
                                        <p:cTn id="70" dur="166" decel="50000">
                                          <p:stCondLst>
                                            <p:cond delay="1834"/>
                                          </p:stCondLst>
                                        </p:cTn>
                                        <p:tgtEl>
                                          <p:spTgt spid="3">
                                            <p:txEl>
                                              <p:pRg st="2" end="2"/>
                                            </p:txEl>
                                          </p:spTgt>
                                        </p:tgtEl>
                                      </p:cBhvr>
                                      <p:to x="100000" y="100000"/>
                                    </p:animScale>
                                  </p:childTnLst>
                                </p:cTn>
                              </p:par>
                              <p:par>
                                <p:cTn id="71" presetID="26" presetClass="entr" presetSubtype="0" fill="hold" nodeType="withEffect">
                                  <p:stCondLst>
                                    <p:cond delay="0"/>
                                  </p:stCondLst>
                                  <p:childTnLst>
                                    <p:set>
                                      <p:cBhvr>
                                        <p:cTn id="72" dur="1" fill="hold">
                                          <p:stCondLst>
                                            <p:cond delay="0"/>
                                          </p:stCondLst>
                                        </p:cTn>
                                        <p:tgtEl>
                                          <p:spTgt spid="3">
                                            <p:txEl>
                                              <p:pRg st="3" end="3"/>
                                            </p:txEl>
                                          </p:spTgt>
                                        </p:tgtEl>
                                        <p:attrNameLst>
                                          <p:attrName>style.visibility</p:attrName>
                                        </p:attrNameLst>
                                      </p:cBhvr>
                                      <p:to>
                                        <p:strVal val="visible"/>
                                      </p:to>
                                    </p:set>
                                    <p:animEffect transition="in" filter="wipe(down)">
                                      <p:cBhvr>
                                        <p:cTn id="73" dur="580">
                                          <p:stCondLst>
                                            <p:cond delay="0"/>
                                          </p:stCondLst>
                                        </p:cTn>
                                        <p:tgtEl>
                                          <p:spTgt spid="3">
                                            <p:txEl>
                                              <p:pRg st="3" end="3"/>
                                            </p:txEl>
                                          </p:spTgt>
                                        </p:tgtEl>
                                      </p:cBhvr>
                                    </p:animEffect>
                                    <p:anim calcmode="lin" valueType="num">
                                      <p:cBhvr>
                                        <p:cTn id="7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3" end="3"/>
                                            </p:txEl>
                                          </p:spTgt>
                                        </p:tgtEl>
                                      </p:cBhvr>
                                      <p:to x="100000" y="60000"/>
                                    </p:animScale>
                                    <p:animScale>
                                      <p:cBhvr>
                                        <p:cTn id="80" dur="166" decel="50000">
                                          <p:stCondLst>
                                            <p:cond delay="676"/>
                                          </p:stCondLst>
                                        </p:cTn>
                                        <p:tgtEl>
                                          <p:spTgt spid="3">
                                            <p:txEl>
                                              <p:pRg st="3" end="3"/>
                                            </p:txEl>
                                          </p:spTgt>
                                        </p:tgtEl>
                                      </p:cBhvr>
                                      <p:to x="100000" y="100000"/>
                                    </p:animScale>
                                    <p:animScale>
                                      <p:cBhvr>
                                        <p:cTn id="81" dur="26">
                                          <p:stCondLst>
                                            <p:cond delay="1312"/>
                                          </p:stCondLst>
                                        </p:cTn>
                                        <p:tgtEl>
                                          <p:spTgt spid="3">
                                            <p:txEl>
                                              <p:pRg st="3" end="3"/>
                                            </p:txEl>
                                          </p:spTgt>
                                        </p:tgtEl>
                                      </p:cBhvr>
                                      <p:to x="100000" y="80000"/>
                                    </p:animScale>
                                    <p:animScale>
                                      <p:cBhvr>
                                        <p:cTn id="82" dur="166" decel="50000">
                                          <p:stCondLst>
                                            <p:cond delay="1338"/>
                                          </p:stCondLst>
                                        </p:cTn>
                                        <p:tgtEl>
                                          <p:spTgt spid="3">
                                            <p:txEl>
                                              <p:pRg st="3" end="3"/>
                                            </p:txEl>
                                          </p:spTgt>
                                        </p:tgtEl>
                                      </p:cBhvr>
                                      <p:to x="100000" y="100000"/>
                                    </p:animScale>
                                    <p:animScale>
                                      <p:cBhvr>
                                        <p:cTn id="83" dur="26">
                                          <p:stCondLst>
                                            <p:cond delay="1642"/>
                                          </p:stCondLst>
                                        </p:cTn>
                                        <p:tgtEl>
                                          <p:spTgt spid="3">
                                            <p:txEl>
                                              <p:pRg st="3" end="3"/>
                                            </p:txEl>
                                          </p:spTgt>
                                        </p:tgtEl>
                                      </p:cBhvr>
                                      <p:to x="100000" y="90000"/>
                                    </p:animScale>
                                    <p:animScale>
                                      <p:cBhvr>
                                        <p:cTn id="84" dur="166" decel="50000">
                                          <p:stCondLst>
                                            <p:cond delay="1668"/>
                                          </p:stCondLst>
                                        </p:cTn>
                                        <p:tgtEl>
                                          <p:spTgt spid="3">
                                            <p:txEl>
                                              <p:pRg st="3" end="3"/>
                                            </p:txEl>
                                          </p:spTgt>
                                        </p:tgtEl>
                                      </p:cBhvr>
                                      <p:to x="100000" y="100000"/>
                                    </p:animScale>
                                    <p:animScale>
                                      <p:cBhvr>
                                        <p:cTn id="85" dur="26">
                                          <p:stCondLst>
                                            <p:cond delay="1808"/>
                                          </p:stCondLst>
                                        </p:cTn>
                                        <p:tgtEl>
                                          <p:spTgt spid="3">
                                            <p:txEl>
                                              <p:pRg st="3" end="3"/>
                                            </p:txEl>
                                          </p:spTgt>
                                        </p:tgtEl>
                                      </p:cBhvr>
                                      <p:to x="100000" y="95000"/>
                                    </p:animScale>
                                    <p:animScale>
                                      <p:cBhvr>
                                        <p:cTn id="86" dur="166" decel="50000">
                                          <p:stCondLst>
                                            <p:cond delay="1834"/>
                                          </p:stCondLst>
                                        </p:cTn>
                                        <p:tgtEl>
                                          <p:spTgt spid="3">
                                            <p:txEl>
                                              <p:pRg st="3" end="3"/>
                                            </p:txEl>
                                          </p:spTgt>
                                        </p:tgtEl>
                                      </p:cBhvr>
                                      <p:to x="100000" y="100000"/>
                                    </p:animScale>
                                  </p:childTnLst>
                                </p:cTn>
                              </p:par>
                              <p:par>
                                <p:cTn id="87" presetID="26" presetClass="entr" presetSubtype="0" fill="hold" nodeType="withEffect">
                                  <p:stCondLst>
                                    <p:cond delay="0"/>
                                  </p:stCondLst>
                                  <p:childTnLst>
                                    <p:set>
                                      <p:cBhvr>
                                        <p:cTn id="88" dur="1" fill="hold">
                                          <p:stCondLst>
                                            <p:cond delay="0"/>
                                          </p:stCondLst>
                                        </p:cTn>
                                        <p:tgtEl>
                                          <p:spTgt spid="3">
                                            <p:txEl>
                                              <p:pRg st="4" end="4"/>
                                            </p:txEl>
                                          </p:spTgt>
                                        </p:tgtEl>
                                        <p:attrNameLst>
                                          <p:attrName>style.visibility</p:attrName>
                                        </p:attrNameLst>
                                      </p:cBhvr>
                                      <p:to>
                                        <p:strVal val="visible"/>
                                      </p:to>
                                    </p:set>
                                    <p:animEffect transition="in" filter="wipe(down)">
                                      <p:cBhvr>
                                        <p:cTn id="89" dur="580">
                                          <p:stCondLst>
                                            <p:cond delay="0"/>
                                          </p:stCondLst>
                                        </p:cTn>
                                        <p:tgtEl>
                                          <p:spTgt spid="3">
                                            <p:txEl>
                                              <p:pRg st="4" end="4"/>
                                            </p:txEl>
                                          </p:spTgt>
                                        </p:tgtEl>
                                      </p:cBhvr>
                                    </p:animEffect>
                                    <p:anim calcmode="lin" valueType="num">
                                      <p:cBhvr>
                                        <p:cTn id="9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4" end="4"/>
                                            </p:txEl>
                                          </p:spTgt>
                                        </p:tgtEl>
                                      </p:cBhvr>
                                      <p:to x="100000" y="60000"/>
                                    </p:animScale>
                                    <p:animScale>
                                      <p:cBhvr>
                                        <p:cTn id="96" dur="166" decel="50000">
                                          <p:stCondLst>
                                            <p:cond delay="676"/>
                                          </p:stCondLst>
                                        </p:cTn>
                                        <p:tgtEl>
                                          <p:spTgt spid="3">
                                            <p:txEl>
                                              <p:pRg st="4" end="4"/>
                                            </p:txEl>
                                          </p:spTgt>
                                        </p:tgtEl>
                                      </p:cBhvr>
                                      <p:to x="100000" y="100000"/>
                                    </p:animScale>
                                    <p:animScale>
                                      <p:cBhvr>
                                        <p:cTn id="97" dur="26">
                                          <p:stCondLst>
                                            <p:cond delay="1312"/>
                                          </p:stCondLst>
                                        </p:cTn>
                                        <p:tgtEl>
                                          <p:spTgt spid="3">
                                            <p:txEl>
                                              <p:pRg st="4" end="4"/>
                                            </p:txEl>
                                          </p:spTgt>
                                        </p:tgtEl>
                                      </p:cBhvr>
                                      <p:to x="100000" y="80000"/>
                                    </p:animScale>
                                    <p:animScale>
                                      <p:cBhvr>
                                        <p:cTn id="98" dur="166" decel="50000">
                                          <p:stCondLst>
                                            <p:cond delay="1338"/>
                                          </p:stCondLst>
                                        </p:cTn>
                                        <p:tgtEl>
                                          <p:spTgt spid="3">
                                            <p:txEl>
                                              <p:pRg st="4" end="4"/>
                                            </p:txEl>
                                          </p:spTgt>
                                        </p:tgtEl>
                                      </p:cBhvr>
                                      <p:to x="100000" y="100000"/>
                                    </p:animScale>
                                    <p:animScale>
                                      <p:cBhvr>
                                        <p:cTn id="99" dur="26">
                                          <p:stCondLst>
                                            <p:cond delay="1642"/>
                                          </p:stCondLst>
                                        </p:cTn>
                                        <p:tgtEl>
                                          <p:spTgt spid="3">
                                            <p:txEl>
                                              <p:pRg st="4" end="4"/>
                                            </p:txEl>
                                          </p:spTgt>
                                        </p:tgtEl>
                                      </p:cBhvr>
                                      <p:to x="100000" y="90000"/>
                                    </p:animScale>
                                    <p:animScale>
                                      <p:cBhvr>
                                        <p:cTn id="100" dur="166" decel="50000">
                                          <p:stCondLst>
                                            <p:cond delay="1668"/>
                                          </p:stCondLst>
                                        </p:cTn>
                                        <p:tgtEl>
                                          <p:spTgt spid="3">
                                            <p:txEl>
                                              <p:pRg st="4" end="4"/>
                                            </p:txEl>
                                          </p:spTgt>
                                        </p:tgtEl>
                                      </p:cBhvr>
                                      <p:to x="100000" y="100000"/>
                                    </p:animScale>
                                    <p:animScale>
                                      <p:cBhvr>
                                        <p:cTn id="101" dur="26">
                                          <p:stCondLst>
                                            <p:cond delay="1808"/>
                                          </p:stCondLst>
                                        </p:cTn>
                                        <p:tgtEl>
                                          <p:spTgt spid="3">
                                            <p:txEl>
                                              <p:pRg st="4" end="4"/>
                                            </p:txEl>
                                          </p:spTgt>
                                        </p:tgtEl>
                                      </p:cBhvr>
                                      <p:to x="100000" y="95000"/>
                                    </p:animScale>
                                    <p:animScale>
                                      <p:cBhvr>
                                        <p:cTn id="102" dur="166" decel="50000">
                                          <p:stCondLst>
                                            <p:cond delay="1834"/>
                                          </p:stCondLst>
                                        </p:cTn>
                                        <p:tgtEl>
                                          <p:spTgt spid="3">
                                            <p:txEl>
                                              <p:pRg st="4" end="4"/>
                                            </p:txEl>
                                          </p:spTgt>
                                        </p:tgtEl>
                                      </p:cBhvr>
                                      <p:to x="100000" y="100000"/>
                                    </p:animScale>
                                  </p:childTnLst>
                                </p:cTn>
                              </p:par>
                              <p:par>
                                <p:cTn id="103" presetID="26" presetClass="entr" presetSubtype="0" fill="hold" nodeType="withEffect">
                                  <p:stCondLst>
                                    <p:cond delay="0"/>
                                  </p:stCondLst>
                                  <p:childTnLst>
                                    <p:set>
                                      <p:cBhvr>
                                        <p:cTn id="104" dur="1" fill="hold">
                                          <p:stCondLst>
                                            <p:cond delay="0"/>
                                          </p:stCondLst>
                                        </p:cTn>
                                        <p:tgtEl>
                                          <p:spTgt spid="3">
                                            <p:txEl>
                                              <p:pRg st="5" end="5"/>
                                            </p:txEl>
                                          </p:spTgt>
                                        </p:tgtEl>
                                        <p:attrNameLst>
                                          <p:attrName>style.visibility</p:attrName>
                                        </p:attrNameLst>
                                      </p:cBhvr>
                                      <p:to>
                                        <p:strVal val="visible"/>
                                      </p:to>
                                    </p:set>
                                    <p:animEffect transition="in" filter="wipe(down)">
                                      <p:cBhvr>
                                        <p:cTn id="105" dur="580">
                                          <p:stCondLst>
                                            <p:cond delay="0"/>
                                          </p:stCondLst>
                                        </p:cTn>
                                        <p:tgtEl>
                                          <p:spTgt spid="3">
                                            <p:txEl>
                                              <p:pRg st="5" end="5"/>
                                            </p:txEl>
                                          </p:spTgt>
                                        </p:tgtEl>
                                      </p:cBhvr>
                                    </p:animEffect>
                                    <p:anim calcmode="lin" valueType="num">
                                      <p:cBhvr>
                                        <p:cTn id="10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10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1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11" dur="26">
                                          <p:stCondLst>
                                            <p:cond delay="650"/>
                                          </p:stCondLst>
                                        </p:cTn>
                                        <p:tgtEl>
                                          <p:spTgt spid="3">
                                            <p:txEl>
                                              <p:pRg st="5" end="5"/>
                                            </p:txEl>
                                          </p:spTgt>
                                        </p:tgtEl>
                                      </p:cBhvr>
                                      <p:to x="100000" y="60000"/>
                                    </p:animScale>
                                    <p:animScale>
                                      <p:cBhvr>
                                        <p:cTn id="112" dur="166" decel="50000">
                                          <p:stCondLst>
                                            <p:cond delay="676"/>
                                          </p:stCondLst>
                                        </p:cTn>
                                        <p:tgtEl>
                                          <p:spTgt spid="3">
                                            <p:txEl>
                                              <p:pRg st="5" end="5"/>
                                            </p:txEl>
                                          </p:spTgt>
                                        </p:tgtEl>
                                      </p:cBhvr>
                                      <p:to x="100000" y="100000"/>
                                    </p:animScale>
                                    <p:animScale>
                                      <p:cBhvr>
                                        <p:cTn id="113" dur="26">
                                          <p:stCondLst>
                                            <p:cond delay="1312"/>
                                          </p:stCondLst>
                                        </p:cTn>
                                        <p:tgtEl>
                                          <p:spTgt spid="3">
                                            <p:txEl>
                                              <p:pRg st="5" end="5"/>
                                            </p:txEl>
                                          </p:spTgt>
                                        </p:tgtEl>
                                      </p:cBhvr>
                                      <p:to x="100000" y="80000"/>
                                    </p:animScale>
                                    <p:animScale>
                                      <p:cBhvr>
                                        <p:cTn id="114" dur="166" decel="50000">
                                          <p:stCondLst>
                                            <p:cond delay="1338"/>
                                          </p:stCondLst>
                                        </p:cTn>
                                        <p:tgtEl>
                                          <p:spTgt spid="3">
                                            <p:txEl>
                                              <p:pRg st="5" end="5"/>
                                            </p:txEl>
                                          </p:spTgt>
                                        </p:tgtEl>
                                      </p:cBhvr>
                                      <p:to x="100000" y="100000"/>
                                    </p:animScale>
                                    <p:animScale>
                                      <p:cBhvr>
                                        <p:cTn id="115" dur="26">
                                          <p:stCondLst>
                                            <p:cond delay="1642"/>
                                          </p:stCondLst>
                                        </p:cTn>
                                        <p:tgtEl>
                                          <p:spTgt spid="3">
                                            <p:txEl>
                                              <p:pRg st="5" end="5"/>
                                            </p:txEl>
                                          </p:spTgt>
                                        </p:tgtEl>
                                      </p:cBhvr>
                                      <p:to x="100000" y="90000"/>
                                    </p:animScale>
                                    <p:animScale>
                                      <p:cBhvr>
                                        <p:cTn id="116" dur="166" decel="50000">
                                          <p:stCondLst>
                                            <p:cond delay="1668"/>
                                          </p:stCondLst>
                                        </p:cTn>
                                        <p:tgtEl>
                                          <p:spTgt spid="3">
                                            <p:txEl>
                                              <p:pRg st="5" end="5"/>
                                            </p:txEl>
                                          </p:spTgt>
                                        </p:tgtEl>
                                      </p:cBhvr>
                                      <p:to x="100000" y="100000"/>
                                    </p:animScale>
                                    <p:animScale>
                                      <p:cBhvr>
                                        <p:cTn id="117" dur="26">
                                          <p:stCondLst>
                                            <p:cond delay="1808"/>
                                          </p:stCondLst>
                                        </p:cTn>
                                        <p:tgtEl>
                                          <p:spTgt spid="3">
                                            <p:txEl>
                                              <p:pRg st="5" end="5"/>
                                            </p:txEl>
                                          </p:spTgt>
                                        </p:tgtEl>
                                      </p:cBhvr>
                                      <p:to x="100000" y="95000"/>
                                    </p:animScale>
                                    <p:animScale>
                                      <p:cBhvr>
                                        <p:cTn id="118"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Artist Who Painted a Blue Horse</a:t>
            </a:r>
            <a:endParaRPr lang="en-US" dirty="0"/>
          </a:p>
        </p:txBody>
      </p:sp>
      <p:sp>
        <p:nvSpPr>
          <p:cNvPr id="3" name="Content Placeholder 2"/>
          <p:cNvSpPr>
            <a:spLocks noGrp="1"/>
          </p:cNvSpPr>
          <p:nvPr>
            <p:ph idx="1"/>
          </p:nvPr>
        </p:nvSpPr>
        <p:spPr/>
        <p:txBody>
          <a:bodyPr/>
          <a:lstStyle/>
          <a:p>
            <a:r>
              <a:rPr lang="en-US" dirty="0" smtClean="0"/>
              <a:t>2011</a:t>
            </a:r>
          </a:p>
          <a:p>
            <a:r>
              <a:rPr lang="en-US" dirty="0"/>
              <a:t>The artist in this book paints the world as he sees it, just like a child. There's a red crocodile, an orange elephant, a purple fox and a polka-dotted donkey. </a:t>
            </a:r>
            <a:r>
              <a:rPr lang="en-US" dirty="0" smtClean="0"/>
              <a:t>Very Imaginative</a:t>
            </a:r>
          </a:p>
          <a:p>
            <a:r>
              <a:rPr lang="en-US" dirty="0" smtClean="0"/>
              <a:t>Rank-4</a:t>
            </a:r>
          </a:p>
          <a:p>
            <a:pPr marL="0" indent="0">
              <a:buNone/>
            </a:pPr>
            <a:endParaRPr lang="en-US" dirty="0"/>
          </a:p>
        </p:txBody>
      </p:sp>
    </p:spTree>
    <p:extLst>
      <p:ext uri="{BB962C8B-B14F-4D97-AF65-F5344CB8AC3E}">
        <p14:creationId xmlns:p14="http://schemas.microsoft.com/office/powerpoint/2010/main" val="186413908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0" end="0"/>
                                            </p:txEl>
                                          </p:spTgt>
                                        </p:tgtEl>
                                        <p:attrNameLst>
                                          <p:attrName>ppt_w</p:attrName>
                                        </p:attrNameLst>
                                      </p:cBhvr>
                                      <p:tavLst>
                                        <p:tav tm="0">
                                          <p:val>
                                            <p:fltVal val="0"/>
                                          </p:val>
                                        </p:tav>
                                        <p:tav tm="100000">
                                          <p:val>
                                            <p:strVal val="#ppt_w"/>
                                          </p:val>
                                        </p:tav>
                                      </p:tavLst>
                                    </p:anim>
                                  </p:childTnLst>
                                </p:cTn>
                              </p:par>
                              <p:par>
                                <p:cTn id="19" presetID="35" presetClass="entr" presetSubtype="0"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anim calcmode="lin" valueType="num">
                                      <p:cBhvr>
                                        <p:cTn id="22"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3"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4" dur="2000" fill="hold"/>
                                        <p:tgtEl>
                                          <p:spTgt spid="3">
                                            <p:txEl>
                                              <p:pRg st="1" end="1"/>
                                            </p:txEl>
                                          </p:spTgt>
                                        </p:tgtEl>
                                        <p:attrNameLst>
                                          <p:attrName>ppt_w</p:attrName>
                                        </p:attrNameLst>
                                      </p:cBhvr>
                                      <p:tavLst>
                                        <p:tav tm="0">
                                          <p:val>
                                            <p:fltVal val="0"/>
                                          </p:val>
                                        </p:tav>
                                        <p:tav tm="100000">
                                          <p:val>
                                            <p:strVal val="#ppt_w"/>
                                          </p:val>
                                        </p:tav>
                                      </p:tavLst>
                                    </p:anim>
                                  </p:childTnLst>
                                </p:cTn>
                              </p:par>
                              <p:par>
                                <p:cTn id="25" presetID="35"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anim calcmode="lin" valueType="num">
                                      <p:cBhvr>
                                        <p:cTn id="28"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9"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0800" y="762000"/>
            <a:ext cx="4042557" cy="5364163"/>
          </a:xfrm>
        </p:spPr>
      </p:pic>
    </p:spTree>
    <p:extLst>
      <p:ext uri="{BB962C8B-B14F-4D97-AF65-F5344CB8AC3E}">
        <p14:creationId xmlns:p14="http://schemas.microsoft.com/office/powerpoint/2010/main" val="379862974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Mister Seahorse</a:t>
            </a:r>
            <a:endParaRPr lang="en-US" dirty="0"/>
          </a:p>
        </p:txBody>
      </p:sp>
      <p:sp>
        <p:nvSpPr>
          <p:cNvPr id="3" name="Content Placeholder 2"/>
          <p:cNvSpPr>
            <a:spLocks noGrp="1"/>
          </p:cNvSpPr>
          <p:nvPr>
            <p:ph idx="1"/>
          </p:nvPr>
        </p:nvSpPr>
        <p:spPr/>
        <p:txBody>
          <a:bodyPr/>
          <a:lstStyle/>
          <a:p>
            <a:r>
              <a:rPr lang="en-US" dirty="0" smtClean="0"/>
              <a:t>2004</a:t>
            </a:r>
          </a:p>
          <a:p>
            <a:r>
              <a:rPr lang="en-US" dirty="0"/>
              <a:t>After Mrs. Seahorse lays her eggs on Mr. Seahorse's belly, he drifts through the water, greeting other fish fathers who are taking care of their eggs. </a:t>
            </a:r>
            <a:endParaRPr lang="en-US" dirty="0" smtClean="0"/>
          </a:p>
          <a:p>
            <a:r>
              <a:rPr lang="en-US" dirty="0" smtClean="0"/>
              <a:t>Rank-4</a:t>
            </a:r>
            <a:endParaRPr lang="en-US" dirty="0"/>
          </a:p>
        </p:txBody>
      </p:sp>
    </p:spTree>
    <p:extLst>
      <p:ext uri="{BB962C8B-B14F-4D97-AF65-F5344CB8AC3E}">
        <p14:creationId xmlns:p14="http://schemas.microsoft.com/office/powerpoint/2010/main" val="262239282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8)">
                                      <p:cBhvr>
                                        <p:cTn id="12" dur="2000"/>
                                        <p:tgtEl>
                                          <p:spTgt spid="3">
                                            <p:txEl>
                                              <p:pRg st="0" end="0"/>
                                            </p:txEl>
                                          </p:spTgt>
                                        </p:tgtEl>
                                      </p:cBhvr>
                                    </p:animEffect>
                                  </p:childTnLst>
                                </p:cTn>
                              </p:par>
                              <p:par>
                                <p:cTn id="13" presetID="21" presetClass="entr" presetSubtype="8"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8)">
                                      <p:cBhvr>
                                        <p:cTn id="15" dur="2000"/>
                                        <p:tgtEl>
                                          <p:spTgt spid="3">
                                            <p:txEl>
                                              <p:pRg st="1" end="1"/>
                                            </p:txEl>
                                          </p:spTgt>
                                        </p:tgtEl>
                                      </p:cBhvr>
                                    </p:animEffect>
                                  </p:childTnLst>
                                </p:cTn>
                              </p:par>
                              <p:par>
                                <p:cTn id="16" presetID="21" presetClass="entr" presetSubtype="8"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8)">
                                      <p:cBhvr>
                                        <p:cTn id="18"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1066800"/>
            <a:ext cx="5723258" cy="4358481"/>
          </a:xfrm>
        </p:spPr>
      </p:pic>
    </p:spTree>
    <p:extLst>
      <p:ext uri="{BB962C8B-B14F-4D97-AF65-F5344CB8AC3E}">
        <p14:creationId xmlns:p14="http://schemas.microsoft.com/office/powerpoint/2010/main" val="275072815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Very Busy Spider</a:t>
            </a:r>
            <a:endParaRPr lang="en-US" dirty="0"/>
          </a:p>
        </p:txBody>
      </p:sp>
      <p:sp>
        <p:nvSpPr>
          <p:cNvPr id="3" name="Content Placeholder 2"/>
          <p:cNvSpPr>
            <a:spLocks noGrp="1"/>
          </p:cNvSpPr>
          <p:nvPr>
            <p:ph idx="1"/>
          </p:nvPr>
        </p:nvSpPr>
        <p:spPr/>
        <p:txBody>
          <a:bodyPr/>
          <a:lstStyle/>
          <a:p>
            <a:r>
              <a:rPr lang="en-US" dirty="0" smtClean="0"/>
              <a:t>1984</a:t>
            </a:r>
          </a:p>
          <a:p>
            <a:r>
              <a:rPr lang="en-US" dirty="0" smtClean="0"/>
              <a:t>Various </a:t>
            </a:r>
            <a:r>
              <a:rPr lang="en-US" dirty="0"/>
              <a:t>farm animals try to </a:t>
            </a:r>
            <a:r>
              <a:rPr lang="en-US" dirty="0" smtClean="0"/>
              <a:t>distract a busy </a:t>
            </a:r>
            <a:r>
              <a:rPr lang="en-US" dirty="0"/>
              <a:t>spider from spinning her web, but she </a:t>
            </a:r>
            <a:r>
              <a:rPr lang="en-US" dirty="0" smtClean="0"/>
              <a:t>continues </a:t>
            </a:r>
            <a:r>
              <a:rPr lang="en-US" dirty="0"/>
              <a:t>and produces a </a:t>
            </a:r>
            <a:r>
              <a:rPr lang="en-US" dirty="0" smtClean="0"/>
              <a:t>beautiful web.</a:t>
            </a:r>
          </a:p>
          <a:p>
            <a:r>
              <a:rPr lang="en-US" dirty="0" smtClean="0"/>
              <a:t>Rank-3</a:t>
            </a:r>
            <a:endParaRPr lang="en-US" dirty="0"/>
          </a:p>
        </p:txBody>
      </p:sp>
    </p:spTree>
    <p:extLst>
      <p:ext uri="{BB962C8B-B14F-4D97-AF65-F5344CB8AC3E}">
        <p14:creationId xmlns:p14="http://schemas.microsoft.com/office/powerpoint/2010/main" val="2556675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1-The Very Hungry Caterpillar</a:t>
            </a:r>
            <a:endParaRPr lang="en-US" dirty="0"/>
          </a:p>
        </p:txBody>
      </p:sp>
      <p:sp>
        <p:nvSpPr>
          <p:cNvPr id="10" name="Content Placeholder 9"/>
          <p:cNvSpPr>
            <a:spLocks noGrp="1"/>
          </p:cNvSpPr>
          <p:nvPr>
            <p:ph idx="1"/>
          </p:nvPr>
        </p:nvSpPr>
        <p:spPr/>
        <p:txBody>
          <a:bodyPr>
            <a:normAutofit fontScale="92500" lnSpcReduction="20000"/>
          </a:bodyPr>
          <a:lstStyle/>
          <a:p>
            <a:pPr marL="0" indent="0">
              <a:buNone/>
            </a:pPr>
            <a:r>
              <a:rPr lang="en-US" dirty="0" smtClean="0"/>
              <a:t>STORY </a:t>
            </a:r>
            <a:r>
              <a:rPr lang="en-US" dirty="0"/>
              <a:t>SEQUENCE: Provide a long piece of yarn, a hole punch, and patterns of the different foods (apple, pear, plum, strawberry, orange, piece of chocolate </a:t>
            </a:r>
            <a:r>
              <a:rPr lang="en-US" dirty="0" smtClean="0"/>
              <a:t>cake etc…) which </a:t>
            </a:r>
            <a:r>
              <a:rPr lang="en-US" dirty="0"/>
              <a:t>appear in this story. Students will color, cut, and punch a hole in each food. Then they may </a:t>
            </a:r>
            <a:r>
              <a:rPr lang="en-US" dirty="0" smtClean="0"/>
              <a:t>sequence </a:t>
            </a:r>
            <a:r>
              <a:rPr lang="en-US" dirty="0"/>
              <a:t>the story by putting the food on the string as they appear in the story. You may want to have your students do this while you read the story for the second time or you may wish for your students to try this after you have read the story. </a:t>
            </a:r>
          </a:p>
        </p:txBody>
      </p:sp>
    </p:spTree>
    <p:extLst>
      <p:ext uri="{BB962C8B-B14F-4D97-AF65-F5344CB8AC3E}">
        <p14:creationId xmlns:p14="http://schemas.microsoft.com/office/powerpoint/2010/main" val="73504496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animEffect transition="in" filter="fade">
                                      <p:cBhvr>
                                        <p:cTn id="15" dur="1000"/>
                                        <p:tgtEl>
                                          <p:spTgt spid="10">
                                            <p:txEl>
                                              <p:pRg st="0" end="0"/>
                                            </p:txEl>
                                          </p:spTgt>
                                        </p:tgtEl>
                                      </p:cBhvr>
                                    </p:animEffect>
                                    <p:anim calcmode="lin" valueType="num">
                                      <p:cBhvr>
                                        <p:cTn id="16"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0">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 Have You Seen My Cat? </a:t>
            </a:r>
            <a:endParaRPr lang="en-US" dirty="0"/>
          </a:p>
        </p:txBody>
      </p:sp>
      <p:sp>
        <p:nvSpPr>
          <p:cNvPr id="3" name="Content Placeholder 2"/>
          <p:cNvSpPr>
            <a:spLocks noGrp="1"/>
          </p:cNvSpPr>
          <p:nvPr>
            <p:ph idx="1"/>
          </p:nvPr>
        </p:nvSpPr>
        <p:spPr/>
        <p:txBody>
          <a:bodyPr>
            <a:normAutofit/>
          </a:bodyPr>
          <a:lstStyle/>
          <a:p>
            <a:r>
              <a:rPr lang="en-US" dirty="0" smtClean="0"/>
              <a:t>Put the students into groups and assign each group a different type of cat</a:t>
            </a:r>
          </a:p>
          <a:p>
            <a:r>
              <a:rPr lang="en-US" dirty="0" smtClean="0"/>
              <a:t>Have the studies do a research project on their cat</a:t>
            </a:r>
          </a:p>
          <a:p>
            <a:pPr lvl="1"/>
            <a:r>
              <a:rPr lang="en-US" dirty="0" smtClean="0"/>
              <a:t>Habitats, diets, where they live, families</a:t>
            </a:r>
          </a:p>
          <a:p>
            <a:r>
              <a:rPr lang="en-US" dirty="0" smtClean="0"/>
              <a:t>Have the groups present to the whole class</a:t>
            </a:r>
          </a:p>
          <a:p>
            <a:r>
              <a:rPr lang="en-US" dirty="0" smtClean="0"/>
              <a:t>Can do this as a reporter, </a:t>
            </a:r>
            <a:r>
              <a:rPr lang="en-US" dirty="0" err="1" smtClean="0"/>
              <a:t>webquest</a:t>
            </a:r>
            <a:r>
              <a:rPr lang="en-US" dirty="0" smtClean="0"/>
              <a:t>, poster, etc. </a:t>
            </a:r>
            <a:endParaRPr lang="en-US" dirty="0"/>
          </a:p>
        </p:txBody>
      </p:sp>
    </p:spTree>
    <p:extLst>
      <p:ext uri="{BB962C8B-B14F-4D97-AF65-F5344CB8AC3E}">
        <p14:creationId xmlns:p14="http://schemas.microsoft.com/office/powerpoint/2010/main" val="4902061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Activity 3- Do You Want to be </a:t>
            </a:r>
            <a:r>
              <a:rPr lang="en-US" dirty="0"/>
              <a:t>m</a:t>
            </a:r>
            <a:r>
              <a:rPr lang="en-US" dirty="0" smtClean="0"/>
              <a:t>y Friend?</a:t>
            </a:r>
            <a:endParaRPr lang="en-US" dirty="0"/>
          </a:p>
        </p:txBody>
      </p:sp>
      <p:sp>
        <p:nvSpPr>
          <p:cNvPr id="3" name="Content Placeholder 2"/>
          <p:cNvSpPr>
            <a:spLocks noGrp="1"/>
          </p:cNvSpPr>
          <p:nvPr>
            <p:ph idx="1"/>
          </p:nvPr>
        </p:nvSpPr>
        <p:spPr>
          <a:xfrm>
            <a:off x="457200" y="1600200"/>
            <a:ext cx="5486400" cy="5213735"/>
          </a:xfrm>
        </p:spPr>
        <p:txBody>
          <a:bodyPr wrap="square">
            <a:spAutoFit/>
          </a:bodyPr>
          <a:lstStyle/>
          <a:p>
            <a:r>
              <a:rPr lang="en-US" dirty="0" smtClean="0"/>
              <a:t>Read the story and talk about what makes a good friend</a:t>
            </a:r>
          </a:p>
          <a:p>
            <a:r>
              <a:rPr lang="en-US" dirty="0" smtClean="0"/>
              <a:t>Have the students write about what the characteristics of friends are to them</a:t>
            </a:r>
          </a:p>
          <a:p>
            <a:r>
              <a:rPr lang="en-US" dirty="0" smtClean="0"/>
              <a:t>Have them make a </a:t>
            </a:r>
            <a:r>
              <a:rPr lang="en-US" dirty="0" err="1" smtClean="0"/>
              <a:t>wordle</a:t>
            </a:r>
            <a:r>
              <a:rPr lang="en-US" dirty="0" smtClean="0"/>
              <a:t> using words from magazines to make a collage from words that describe their friends </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365829"/>
            <a:ext cx="3332813"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395911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026"/>
                                        </p:tgtEl>
                                        <p:attrNameLst>
                                          <p:attrName>style.visibility</p:attrName>
                                        </p:attrNameLst>
                                      </p:cBhvr>
                                      <p:to>
                                        <p:strVal val="visible"/>
                                      </p:to>
                                    </p:set>
                                    <p:animEffect transition="in" filter="wipe(down)">
                                      <p:cBhvr>
                                        <p:cTn id="23"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4- Mister Seahorse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Read the book</a:t>
            </a:r>
          </a:p>
          <a:p>
            <a:r>
              <a:rPr lang="en-US" dirty="0" smtClean="0"/>
              <a:t>Talk about the different animals hiding throughout the story</a:t>
            </a:r>
          </a:p>
          <a:p>
            <a:r>
              <a:rPr lang="en-US" dirty="0" smtClean="0"/>
              <a:t>Go </a:t>
            </a:r>
            <a:r>
              <a:rPr lang="en-US" dirty="0"/>
              <a:t>back through the story and talk about how </a:t>
            </a:r>
            <a:r>
              <a:rPr lang="en-US" dirty="0" smtClean="0"/>
              <a:t>the animals </a:t>
            </a:r>
            <a:r>
              <a:rPr lang="en-US" dirty="0"/>
              <a:t>hid. What helped the </a:t>
            </a:r>
            <a:r>
              <a:rPr lang="en-US" dirty="0" smtClean="0"/>
              <a:t>trumpet fish </a:t>
            </a:r>
            <a:r>
              <a:rPr lang="en-US" dirty="0"/>
              <a:t>to hide in the reeds? (</a:t>
            </a:r>
            <a:r>
              <a:rPr lang="en-US" i="1" dirty="0"/>
              <a:t>shape, </a:t>
            </a:r>
            <a:r>
              <a:rPr lang="en-US" i="1" dirty="0" smtClean="0"/>
              <a:t>color</a:t>
            </a:r>
            <a:r>
              <a:rPr lang="en-US" dirty="0" smtClean="0"/>
              <a:t>)How </a:t>
            </a:r>
            <a:r>
              <a:rPr lang="en-US" dirty="0"/>
              <a:t>about the </a:t>
            </a:r>
            <a:r>
              <a:rPr lang="en-US" dirty="0" smtClean="0"/>
              <a:t>lionfish</a:t>
            </a:r>
            <a:r>
              <a:rPr lang="en-US" dirty="0"/>
              <a:t>? (</a:t>
            </a:r>
            <a:r>
              <a:rPr lang="en-US" i="1" dirty="0"/>
              <a:t>shape and color</a:t>
            </a:r>
            <a:r>
              <a:rPr lang="en-US" dirty="0"/>
              <a:t>) the leaf </a:t>
            </a:r>
            <a:r>
              <a:rPr lang="en-US" dirty="0" smtClean="0"/>
              <a:t>fish</a:t>
            </a:r>
            <a:r>
              <a:rPr lang="en-US" dirty="0"/>
              <a:t>? Why does the </a:t>
            </a:r>
            <a:r>
              <a:rPr lang="en-US" dirty="0" smtClean="0"/>
              <a:t>stonefish </a:t>
            </a:r>
            <a:r>
              <a:rPr lang="en-US" dirty="0"/>
              <a:t>have that name? (</a:t>
            </a:r>
            <a:r>
              <a:rPr lang="en-US" i="1" dirty="0"/>
              <a:t>it looks like a rock</a:t>
            </a:r>
            <a:r>
              <a:rPr lang="en-US" dirty="0"/>
              <a:t>) How did all of these animals hide</a:t>
            </a:r>
            <a:r>
              <a:rPr lang="en-US" dirty="0" smtClean="0"/>
              <a:t>?</a:t>
            </a:r>
          </a:p>
          <a:p>
            <a:r>
              <a:rPr lang="en-US" dirty="0" smtClean="0"/>
              <a:t>Also talk about other animals like the </a:t>
            </a:r>
            <a:r>
              <a:rPr lang="en-US" dirty="0" err="1" smtClean="0"/>
              <a:t>chamelon</a:t>
            </a:r>
            <a:r>
              <a:rPr lang="en-US" dirty="0" smtClean="0"/>
              <a:t> (could use Carle’s book) and how they blend in also. </a:t>
            </a:r>
            <a:endParaRPr lang="en-US" dirty="0"/>
          </a:p>
          <a:p>
            <a:r>
              <a:rPr lang="en-US" dirty="0" smtClean="0"/>
              <a:t>Have the students create their own scenery using tissue paper and glue and have them try to hide an animal</a:t>
            </a:r>
          </a:p>
          <a:p>
            <a:pPr lvl="1"/>
            <a:r>
              <a:rPr lang="en-US" dirty="0" smtClean="0"/>
              <a:t>Carle also does a lot of his illustrations with tissue paper</a:t>
            </a:r>
          </a:p>
          <a:p>
            <a:endParaRPr lang="en-US" dirty="0" smtClean="0"/>
          </a:p>
        </p:txBody>
      </p:sp>
    </p:spTree>
    <p:extLst>
      <p:ext uri="{BB962C8B-B14F-4D97-AF65-F5344CB8AC3E}">
        <p14:creationId xmlns:p14="http://schemas.microsoft.com/office/powerpoint/2010/main" val="239000000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plus(in)">
                                      <p:cBhvr>
                                        <p:cTn id="12" dur="2000"/>
                                        <p:tgtEl>
                                          <p:spTgt spid="3">
                                            <p:txEl>
                                              <p:pRg st="0" end="0"/>
                                            </p:txEl>
                                          </p:spTgt>
                                        </p:tgtEl>
                                      </p:cBhvr>
                                    </p:animEffect>
                                  </p:childTnLst>
                                </p:cTn>
                              </p:par>
                              <p:par>
                                <p:cTn id="13" presetID="13" presetClass="entr" presetSubtype="16"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plus(in)">
                                      <p:cBhvr>
                                        <p:cTn id="15" dur="2000"/>
                                        <p:tgtEl>
                                          <p:spTgt spid="3">
                                            <p:txEl>
                                              <p:pRg st="1" end="1"/>
                                            </p:txEl>
                                          </p:spTgt>
                                        </p:tgtEl>
                                      </p:cBhvr>
                                    </p:animEffect>
                                  </p:childTnLst>
                                </p:cTn>
                              </p:par>
                              <p:par>
                                <p:cTn id="16" presetID="13"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plus(in)">
                                      <p:cBhvr>
                                        <p:cTn id="18" dur="2000"/>
                                        <p:tgtEl>
                                          <p:spTgt spid="3">
                                            <p:txEl>
                                              <p:pRg st="2" end="2"/>
                                            </p:txEl>
                                          </p:spTgt>
                                        </p:tgtEl>
                                      </p:cBhvr>
                                    </p:animEffect>
                                  </p:childTnLst>
                                </p:cTn>
                              </p:par>
                              <p:par>
                                <p:cTn id="19" presetID="13"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plus(in)">
                                      <p:cBhvr>
                                        <p:cTn id="21" dur="2000"/>
                                        <p:tgtEl>
                                          <p:spTgt spid="3">
                                            <p:txEl>
                                              <p:pRg st="3" end="3"/>
                                            </p:txEl>
                                          </p:spTgt>
                                        </p:tgtEl>
                                      </p:cBhvr>
                                    </p:animEffect>
                                  </p:childTnLst>
                                </p:cTn>
                              </p:par>
                              <p:par>
                                <p:cTn id="22" presetID="13"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plus(in)">
                                      <p:cBhvr>
                                        <p:cTn id="24" dur="2000"/>
                                        <p:tgtEl>
                                          <p:spTgt spid="3">
                                            <p:txEl>
                                              <p:pRg st="4" end="4"/>
                                            </p:txEl>
                                          </p:spTgt>
                                        </p:tgtEl>
                                      </p:cBhvr>
                                    </p:animEffect>
                                  </p:childTnLst>
                                </p:cTn>
                              </p:par>
                              <p:par>
                                <p:cTn id="25" presetID="13" presetClass="entr" presetSubtype="16"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plus(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Bibliography</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Beneduce</a:t>
            </a:r>
            <a:r>
              <a:rPr lang="en-US" dirty="0" smtClean="0"/>
              <a:t>, A. (2003). Eric Carle. </a:t>
            </a:r>
            <a:r>
              <a:rPr lang="en-US" i="1" dirty="0" smtClean="0"/>
              <a:t>Horn Book Magazine</a:t>
            </a:r>
            <a:r>
              <a:rPr lang="en-US" dirty="0" smtClean="0"/>
              <a:t>, </a:t>
            </a:r>
            <a:r>
              <a:rPr lang="en-US" i="1" dirty="0" smtClean="0"/>
              <a:t>79</a:t>
            </a:r>
            <a:r>
              <a:rPr lang="en-US" dirty="0" smtClean="0"/>
              <a:t>(4), 425-428. </a:t>
            </a:r>
          </a:p>
          <a:p>
            <a:r>
              <a:rPr lang="en-US" dirty="0" err="1" smtClean="0"/>
              <a:t>Brodie</a:t>
            </a:r>
            <a:r>
              <a:rPr lang="en-US" dirty="0" smtClean="0"/>
              <a:t>, C. S. (2004). The Very Talented Artist: Eric Carle. </a:t>
            </a:r>
            <a:r>
              <a:rPr lang="en-US" i="1" dirty="0" smtClean="0"/>
              <a:t>School Library Media Activities Monthly</a:t>
            </a:r>
            <a:r>
              <a:rPr lang="en-US" dirty="0" smtClean="0"/>
              <a:t>, </a:t>
            </a:r>
            <a:r>
              <a:rPr lang="en-US" i="1" dirty="0" smtClean="0"/>
              <a:t>20</a:t>
            </a:r>
            <a:r>
              <a:rPr lang="en-US" dirty="0" smtClean="0"/>
              <a:t>(10), 41-43. </a:t>
            </a:r>
          </a:p>
          <a:p>
            <a:r>
              <a:rPr lang="en-US" dirty="0" smtClean="0">
                <a:hlinkClick r:id="rId2"/>
              </a:rPr>
              <a:t>www.barnesandnoble.com</a:t>
            </a:r>
            <a:endParaRPr lang="en-US" dirty="0" smtClean="0"/>
          </a:p>
          <a:p>
            <a:r>
              <a:rPr lang="en-US" dirty="0" smtClean="0">
                <a:hlinkClick r:id="rId3"/>
              </a:rPr>
              <a:t>http://www.eric-carle.com/ECbooks.html</a:t>
            </a:r>
            <a:endParaRPr lang="en-US" dirty="0" smtClean="0"/>
          </a:p>
          <a:p>
            <a:r>
              <a:rPr lang="en-US" dirty="0">
                <a:hlinkClick r:id="rId4"/>
              </a:rPr>
              <a:t>http://</a:t>
            </a:r>
            <a:r>
              <a:rPr lang="en-US" dirty="0" smtClean="0">
                <a:hlinkClick r:id="rId4"/>
              </a:rPr>
              <a:t>www.teachingheart.net/veryhungrycaterpillar.html</a:t>
            </a:r>
            <a:endParaRPr lang="en-US" dirty="0" smtClean="0"/>
          </a:p>
          <a:p>
            <a:r>
              <a:rPr lang="en-US" dirty="0">
                <a:hlinkClick r:id="rId5"/>
              </a:rPr>
              <a:t>http://</a:t>
            </a:r>
            <a:r>
              <a:rPr lang="en-US" dirty="0" smtClean="0">
                <a:hlinkClick r:id="rId5"/>
              </a:rPr>
              <a:t>www.jennyjvalentine.com/TESOL%20Overview/Calla%20Group%20Unit%20Plan%20Literature.pdf</a:t>
            </a:r>
            <a:endParaRPr lang="en-US" dirty="0" smtClean="0"/>
          </a:p>
          <a:p>
            <a:endParaRPr lang="en-US" dirty="0" smtClean="0"/>
          </a:p>
          <a:p>
            <a:endParaRPr lang="en-US" dirty="0" smtClean="0"/>
          </a:p>
          <a:p>
            <a:pPr marL="0" indent="0">
              <a:buNone/>
            </a:pPr>
            <a:endParaRPr lang="en-US" dirty="0"/>
          </a:p>
        </p:txBody>
      </p:sp>
    </p:spTree>
    <p:extLst>
      <p:ext uri="{BB962C8B-B14F-4D97-AF65-F5344CB8AC3E}">
        <p14:creationId xmlns:p14="http://schemas.microsoft.com/office/powerpoint/2010/main" val="17714148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par>
                                <p:cTn id="19" presetID="15" presetClass="entr" presetSubtype="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par>
                                <p:cTn id="25" presetID="15"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par>
                                <p:cTn id="31" presetID="15" presetClass="entr" presetSubtype="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par>
                                <p:cTn id="37" presetID="15" presetClass="entr" presetSubtype="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par>
                                <p:cTn id="43" presetID="15" presetClass="entr" presetSubtype="0"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Eric Carle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Enrolled in the US Army as a mail clerk during the Korean War</a:t>
            </a:r>
          </a:p>
          <a:p>
            <a:r>
              <a:rPr lang="en-US" dirty="0" smtClean="0"/>
              <a:t>After the war he became an art director for an advertisement agency</a:t>
            </a:r>
          </a:p>
          <a:p>
            <a:r>
              <a:rPr lang="en-US" dirty="0" smtClean="0"/>
              <a:t>His first big break</a:t>
            </a:r>
          </a:p>
          <a:p>
            <a:pPr lvl="1"/>
            <a:r>
              <a:rPr lang="en-US" dirty="0" smtClean="0"/>
              <a:t>Bill Martin Jr.</a:t>
            </a:r>
          </a:p>
          <a:p>
            <a:pPr lvl="1"/>
            <a:r>
              <a:rPr lang="en-US" dirty="0" smtClean="0"/>
              <a:t>Martin noticed a lobster that Carle had drawn for an ad</a:t>
            </a:r>
          </a:p>
          <a:p>
            <a:pPr lvl="1"/>
            <a:r>
              <a:rPr lang="en-US" dirty="0" smtClean="0"/>
              <a:t>Asked Carle to illustrate his book “Brown Bear, Brown Bear, What do you see?”</a:t>
            </a:r>
            <a:endParaRPr lang="en-US" dirty="0"/>
          </a:p>
        </p:txBody>
      </p:sp>
    </p:spTree>
    <p:extLst>
      <p:ext uri="{BB962C8B-B14F-4D97-AF65-F5344CB8AC3E}">
        <p14:creationId xmlns:p14="http://schemas.microsoft.com/office/powerpoint/2010/main" val="264089532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His Books</a:t>
            </a:r>
            <a:endParaRPr lang="en-US" dirty="0"/>
          </a:p>
        </p:txBody>
      </p:sp>
      <p:sp>
        <p:nvSpPr>
          <p:cNvPr id="3" name="Content Placeholder 2"/>
          <p:cNvSpPr>
            <a:spLocks noGrp="1"/>
          </p:cNvSpPr>
          <p:nvPr>
            <p:ph idx="1"/>
          </p:nvPr>
        </p:nvSpPr>
        <p:spPr/>
        <p:txBody>
          <a:bodyPr/>
          <a:lstStyle/>
          <a:p>
            <a:r>
              <a:rPr lang="en-US" dirty="0" smtClean="0"/>
              <a:t>Next I will be showing you a list of books </a:t>
            </a:r>
          </a:p>
          <a:p>
            <a:r>
              <a:rPr lang="en-US" dirty="0" smtClean="0"/>
              <a:t>I will give you a brief overview of the book</a:t>
            </a:r>
          </a:p>
          <a:p>
            <a:r>
              <a:rPr lang="en-US" dirty="0" smtClean="0"/>
              <a:t>I will rank the book 1-5 </a:t>
            </a:r>
          </a:p>
          <a:p>
            <a:pPr lvl="1"/>
            <a:r>
              <a:rPr lang="en-US" dirty="0" smtClean="0"/>
              <a:t>1- least likely to teach with</a:t>
            </a:r>
          </a:p>
          <a:p>
            <a:pPr lvl="1"/>
            <a:r>
              <a:rPr lang="en-US" dirty="0" smtClean="0"/>
              <a:t>5- most likely to teach with </a:t>
            </a:r>
            <a:endParaRPr lang="en-US" dirty="0"/>
          </a:p>
        </p:txBody>
      </p:sp>
    </p:spTree>
    <p:extLst>
      <p:ext uri="{BB962C8B-B14F-4D97-AF65-F5344CB8AC3E}">
        <p14:creationId xmlns:p14="http://schemas.microsoft.com/office/powerpoint/2010/main" val="388021022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ircle(in)">
                                      <p:cBhvr>
                                        <p:cTn id="18" dur="2000"/>
                                        <p:tgtEl>
                                          <p:spTgt spid="3">
                                            <p:txEl>
                                              <p:pRg st="2" end="2"/>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600" y="533400"/>
            <a:ext cx="4596358" cy="6028010"/>
          </a:xfrm>
        </p:spPr>
      </p:pic>
    </p:spTree>
    <p:extLst>
      <p:ext uri="{BB962C8B-B14F-4D97-AF65-F5344CB8AC3E}">
        <p14:creationId xmlns:p14="http://schemas.microsoft.com/office/powerpoint/2010/main" val="350567244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1,2,3 to the Zoo</a:t>
            </a:r>
            <a:endParaRPr lang="en-US" dirty="0"/>
          </a:p>
        </p:txBody>
      </p:sp>
      <p:sp>
        <p:nvSpPr>
          <p:cNvPr id="3" name="Content Placeholder 2"/>
          <p:cNvSpPr>
            <a:spLocks noGrp="1"/>
          </p:cNvSpPr>
          <p:nvPr>
            <p:ph idx="1"/>
          </p:nvPr>
        </p:nvSpPr>
        <p:spPr/>
        <p:txBody>
          <a:bodyPr/>
          <a:lstStyle/>
          <a:p>
            <a:r>
              <a:rPr lang="en-US" dirty="0"/>
              <a:t>His first book,1968</a:t>
            </a:r>
          </a:p>
          <a:p>
            <a:r>
              <a:rPr lang="en-US" dirty="0"/>
              <a:t>Each car on the train has one more zoo animal than the one before, from the first car with an elephant to the last with ten birds. </a:t>
            </a:r>
          </a:p>
          <a:p>
            <a:r>
              <a:rPr lang="en-US" dirty="0"/>
              <a:t>Rank- 4</a:t>
            </a:r>
          </a:p>
          <a:p>
            <a:endParaRPr lang="en-US" dirty="0"/>
          </a:p>
        </p:txBody>
      </p:sp>
    </p:spTree>
    <p:extLst>
      <p:ext uri="{BB962C8B-B14F-4D97-AF65-F5344CB8AC3E}">
        <p14:creationId xmlns:p14="http://schemas.microsoft.com/office/powerpoint/2010/main" val="429123743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990600"/>
            <a:ext cx="6968434" cy="5008562"/>
          </a:xfrm>
        </p:spPr>
      </p:pic>
    </p:spTree>
    <p:extLst>
      <p:ext uri="{BB962C8B-B14F-4D97-AF65-F5344CB8AC3E}">
        <p14:creationId xmlns:p14="http://schemas.microsoft.com/office/powerpoint/2010/main" val="275315913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1143000"/>
          </a:xfrm>
        </p:spPr>
        <p:txBody>
          <a:bodyPr/>
          <a:lstStyle/>
          <a:p>
            <a:r>
              <a:rPr lang="en-US" dirty="0" smtClean="0"/>
              <a:t>The Very Hungry Caterpillar </a:t>
            </a:r>
            <a:endParaRPr lang="en-US" dirty="0"/>
          </a:p>
        </p:txBody>
      </p:sp>
      <p:sp>
        <p:nvSpPr>
          <p:cNvPr id="3" name="Content Placeholder 2"/>
          <p:cNvSpPr>
            <a:spLocks noGrp="1"/>
          </p:cNvSpPr>
          <p:nvPr>
            <p:ph idx="1"/>
          </p:nvPr>
        </p:nvSpPr>
        <p:spPr>
          <a:xfrm>
            <a:off x="457200" y="1524000"/>
            <a:ext cx="8229600" cy="4525963"/>
          </a:xfrm>
        </p:spPr>
        <p:txBody>
          <a:bodyPr/>
          <a:lstStyle/>
          <a:p>
            <a:r>
              <a:rPr lang="en-US" dirty="0" smtClean="0"/>
              <a:t>1969</a:t>
            </a:r>
          </a:p>
          <a:p>
            <a:r>
              <a:rPr lang="en-US" dirty="0" smtClean="0"/>
              <a:t>Most famous book</a:t>
            </a:r>
          </a:p>
          <a:p>
            <a:r>
              <a:rPr lang="en-US" dirty="0" smtClean="0"/>
              <a:t>This book shows the stages of a butterfly and also days of the week</a:t>
            </a:r>
          </a:p>
          <a:p>
            <a:r>
              <a:rPr lang="en-US" dirty="0" smtClean="0"/>
              <a:t>Rank-5</a:t>
            </a:r>
          </a:p>
          <a:p>
            <a:pPr marL="0" indent="0">
              <a:buNone/>
            </a:pPr>
            <a:endParaRPr lang="en-US" dirty="0"/>
          </a:p>
        </p:txBody>
      </p:sp>
    </p:spTree>
    <p:extLst>
      <p:ext uri="{BB962C8B-B14F-4D97-AF65-F5344CB8AC3E}">
        <p14:creationId xmlns:p14="http://schemas.microsoft.com/office/powerpoint/2010/main" val="40936904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1)">
                                      <p:cBhvr>
                                        <p:cTn id="18" dur="2000"/>
                                        <p:tgtEl>
                                          <p:spTgt spid="3">
                                            <p:txEl>
                                              <p:pRg st="2" end="2"/>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1)">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000" y="762000"/>
            <a:ext cx="3913538" cy="5340348"/>
          </a:xfrm>
        </p:spPr>
      </p:pic>
    </p:spTree>
    <p:extLst>
      <p:ext uri="{BB962C8B-B14F-4D97-AF65-F5344CB8AC3E}">
        <p14:creationId xmlns:p14="http://schemas.microsoft.com/office/powerpoint/2010/main" val="276409814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155</TotalTime>
  <Words>962</Words>
  <Application>Microsoft Office PowerPoint</Application>
  <PresentationFormat>On-screen Show (4:3)</PresentationFormat>
  <Paragraphs>90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Eric Carle</vt:lpstr>
      <vt:lpstr>About Eric Carle</vt:lpstr>
      <vt:lpstr>About Eric Carle </vt:lpstr>
      <vt:lpstr>About His Books</vt:lpstr>
      <vt:lpstr>PowerPoint Presentation</vt:lpstr>
      <vt:lpstr>1,2,3 to the Zoo</vt:lpstr>
      <vt:lpstr>PowerPoint Presentation</vt:lpstr>
      <vt:lpstr>The Very Hungry Caterpillar </vt:lpstr>
      <vt:lpstr>PowerPoint Presentation</vt:lpstr>
      <vt:lpstr>Pancakes, Pancakes!</vt:lpstr>
      <vt:lpstr>PowerPoint Presentation</vt:lpstr>
      <vt:lpstr>Do You Want To Be My Friend?</vt:lpstr>
      <vt:lpstr>PowerPoint Presentation</vt:lpstr>
      <vt:lpstr>Rooster’s Off to See the World</vt:lpstr>
      <vt:lpstr>PowerPoint Presentation</vt:lpstr>
      <vt:lpstr>Walter the Baker</vt:lpstr>
      <vt:lpstr>PowerPoint Presentation</vt:lpstr>
      <vt:lpstr>Have you seen my cat?</vt:lpstr>
      <vt:lpstr>PowerPoint Presentation</vt:lpstr>
      <vt:lpstr>The Artist Who Painted a Blue Horse</vt:lpstr>
      <vt:lpstr>PowerPoint Presentation</vt:lpstr>
      <vt:lpstr>Mister Seahorse</vt:lpstr>
      <vt:lpstr>PowerPoint Presentation</vt:lpstr>
      <vt:lpstr>The Very Busy Spider</vt:lpstr>
      <vt:lpstr>Activity 1-The Very Hungry Caterpillar</vt:lpstr>
      <vt:lpstr>Activity 2- Have You Seen My Cat? </vt:lpstr>
      <vt:lpstr>Activity 3- Do You Want to be my Friend?</vt:lpstr>
      <vt:lpstr>Activity 4- Mister Seahorse</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Eric Carle</dc:title>
  <dc:creator>Traci B</dc:creator>
  <cp:lastModifiedBy>Traci B</cp:lastModifiedBy>
  <cp:revision>13</cp:revision>
  <dcterms:created xsi:type="dcterms:W3CDTF">2013-04-02T01:31:43Z</dcterms:created>
  <dcterms:modified xsi:type="dcterms:W3CDTF">2013-04-18T13:41:08Z</dcterms:modified>
</cp:coreProperties>
</file>